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0c11da9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0c11da9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0c11da9b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0c11da9b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0c11da9b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0c11da9b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0c11da9b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0c11da9b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c11da9b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c11da9b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c11da9b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c11da9b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0c11da9bd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0c11da9bd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wanderdust/skin-lesion-analysis-toward-melanoma-detection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0" Type="http://schemas.openxmlformats.org/officeDocument/2006/relationships/image" Target="../media/image2.png"/><Relationship Id="rId9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ancer.org/cancer/melanoma-skin-cancer/about/what-is-melanoma.html" TargetMode="External"/><Relationship Id="rId4" Type="http://schemas.openxmlformats.org/officeDocument/2006/relationships/hyperlink" Target="https://www.mayoclinic.org/diseases-conditions/melanoma/symptoms-causes/syc-20374884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94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5000">
                <a:highlight>
                  <a:srgbClr val="FF0000"/>
                </a:highlight>
              </a:rPr>
              <a:t>Melanoma</a:t>
            </a:r>
            <a:r>
              <a:rPr b="1" i="1" lang="en" sz="5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5000">
                <a:highlight>
                  <a:srgbClr val="FF0000"/>
                </a:highlight>
              </a:rPr>
              <a:t> </a:t>
            </a:r>
            <a:r>
              <a:rPr b="1" i="1" lang="en" sz="5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5000">
                <a:highlight>
                  <a:srgbClr val="FF0000"/>
                </a:highlight>
              </a:rPr>
              <a:t>Classification</a:t>
            </a:r>
            <a:r>
              <a:rPr b="1" i="1" lang="en" sz="5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5000">
                <a:highlight>
                  <a:srgbClr val="FF0000"/>
                </a:highlight>
              </a:rPr>
              <a:t> </a:t>
            </a:r>
            <a:endParaRPr b="1" i="1" sz="5000">
              <a:highlight>
                <a:srgbClr val="FF0000"/>
              </a:highlight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233100" y="3643650"/>
            <a:ext cx="4613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Ramiz Akhtar, Rayaan Faruqi, and Kunaal Sarnaik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October 11th, 2020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511100" y="428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4000">
                <a:highlight>
                  <a:srgbClr val="FF0000"/>
                </a:highlight>
              </a:rPr>
              <a:t>Motivation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459225" y="1450175"/>
            <a:ext cx="5801400" cy="3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What is the difference between the two images on the right</a:t>
            </a:r>
            <a:r>
              <a:rPr lang="en"/>
              <a:t>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Top - Melanoma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Bottom - Typical skin mole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Extremely difficult to differentiate which one  is which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estimated 76,380 Americans will be diagnosed with an invasive melanoma</a:t>
            </a:r>
            <a:r>
              <a:rPr baseline="30000" lang="en"/>
              <a:t>1</a:t>
            </a:r>
            <a:endParaRPr baseline="300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While melanoma is less common than other skin cancers, it is more likely to metastasize relative to other types of skin cancers.</a:t>
            </a:r>
            <a:r>
              <a:rPr baseline="30000" lang="en"/>
              <a:t>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What if there was a way to classify this early on?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i="1" lang="en"/>
              <a:t>In the safety and comfort of one’s own home (i.e., without having to obtain an expensive clinical diagnosis in person)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</a:t>
            </a:r>
            <a:r>
              <a:rPr lang="en"/>
              <a:t>roviding such diagnostic information via a smartphone applications makes early detection both more feasible, accessible, and economical!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Higher likelihood of successful treatment outcome(s)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Ease of Use, Operability, and Accessibility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Raises awareness of a serious disease that affects the lives of many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875" y="153948"/>
            <a:ext cx="2322675" cy="15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925" y="1869988"/>
            <a:ext cx="2056574" cy="308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4000">
                <a:highlight>
                  <a:srgbClr val="FF0000"/>
                </a:highlight>
              </a:rPr>
              <a:t>Background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675375" y="1509625"/>
            <a:ext cx="53205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is Melanoma?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 the Mayo Clinic, melanoma is the most serious type of skin cancer</a:t>
            </a:r>
            <a:r>
              <a:rPr baseline="30000" lang="en"/>
              <a:t>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Develops in the melanocytes → The cells that gives one’s skin its pigmentation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Why is hard to diagnose?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 develop anywhere on the body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Most melanoma cells still make melanin → usually brown or black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However, some melanomas do not make melanin → can appear pink, tan, or white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are the clinical, f</a:t>
            </a:r>
            <a:r>
              <a:rPr lang="en"/>
              <a:t>i</a:t>
            </a:r>
            <a:r>
              <a:rPr lang="en"/>
              <a:t>nancial, and psychosocial implications of a late diagnosis?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Clinical → Harder to manage melanoma progression in later stages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Financial → Higher cost of emergent operations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Psychosocial → Withdrawal from activities, avolition, and dysphoria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675" y="595550"/>
            <a:ext cx="2654326" cy="21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963" y="3045450"/>
            <a:ext cx="2947749" cy="16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511125" y="497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4000">
                <a:highlight>
                  <a:srgbClr val="FF0000"/>
                </a:highlight>
              </a:rPr>
              <a:t>Related Work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603600" y="1522475"/>
            <a:ext cx="8260200" cy="3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Esteva et al. demonstrated dermatologist level classification of skin cancer with machine learning techniques, specifically a deep convolutional neural network (CNN)</a:t>
            </a:r>
            <a:r>
              <a:rPr baseline="30000" lang="en" sz="1400"/>
              <a:t>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addition to disease classification via images, as mentioned above, Chan et al. lists</a:t>
            </a:r>
            <a:r>
              <a:rPr baseline="30000" lang="en" sz="1400"/>
              <a:t>5</a:t>
            </a:r>
            <a:r>
              <a:rPr lang="en" sz="1400"/>
              <a:t> 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Disease classification using dermatopathology images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Assessment of skin disease using mobile applications and personal monitoring devices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Facilitation of larger scale dermatological and epidemiological research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Precision medicine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Substantial research has been funded to classify breast cancer tumors based on size and malignancy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Ray et. al. utilized a supervised machine learning approach to classify BC tumors based on both image and numeric datasets</a:t>
            </a:r>
            <a:r>
              <a:rPr baseline="30000" lang="en" sz="1200"/>
              <a:t>6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Dhahri et. al. optimized automated BC tumor classifiers using kNN, Random Forest, AdaBoost, etc.</a:t>
            </a:r>
            <a:r>
              <a:rPr baseline="30000" lang="en" sz="1200"/>
              <a:t>7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Relevant melanoma classification models based on </a:t>
            </a:r>
            <a:r>
              <a:rPr i="1" lang="en" sz="1200"/>
              <a:t>numeric </a:t>
            </a:r>
            <a:r>
              <a:rPr lang="en" sz="1200"/>
              <a:t>data and </a:t>
            </a:r>
            <a:r>
              <a:rPr i="1" lang="en" sz="1200"/>
              <a:t>genomic </a:t>
            </a:r>
            <a:r>
              <a:rPr lang="en" sz="1200"/>
              <a:t>data conducted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Current need: </a:t>
            </a:r>
            <a:r>
              <a:rPr i="1" lang="en" sz="1200"/>
              <a:t>IMAGE DATA!!!! </a:t>
            </a:r>
            <a:r>
              <a:rPr baseline="30000" lang="en" sz="1200"/>
              <a:t>8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highlight>
                  <a:srgbClr val="FF0000"/>
                </a:highlight>
              </a:rPr>
              <a:t>Claim/Target Task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 rot="164">
            <a:off x="369850" y="1543475"/>
            <a:ext cx="62829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Using supervised multi-class classification to train and validate a model </a:t>
            </a:r>
            <a:r>
              <a:rPr b="1" lang="en" sz="2000"/>
              <a:t>that can robustly distinguish the properties of a skin image as either:</a:t>
            </a:r>
            <a:endParaRPr b="1"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○"/>
            </a:pPr>
            <a:r>
              <a:rPr lang="en" sz="1400">
                <a:solidFill>
                  <a:srgbClr val="FF0000"/>
                </a:solidFill>
              </a:rPr>
              <a:t>Melanoma </a:t>
            </a:r>
            <a:r>
              <a:rPr lang="en" sz="600">
                <a:solidFill>
                  <a:srgbClr val="FF0000"/>
                </a:solidFill>
              </a:rPr>
              <a:t>(top)</a:t>
            </a:r>
            <a:endParaRPr sz="800">
              <a:solidFill>
                <a:srgbClr val="FF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○"/>
            </a:pPr>
            <a:r>
              <a:rPr lang="en" sz="1400">
                <a:solidFill>
                  <a:srgbClr val="FF0000"/>
                </a:solidFill>
              </a:rPr>
              <a:t>Non-melanoma skin (nevus) </a:t>
            </a:r>
            <a:r>
              <a:rPr lang="en" sz="600">
                <a:solidFill>
                  <a:srgbClr val="FF0000"/>
                </a:solidFill>
              </a:rPr>
              <a:t>(middle)</a:t>
            </a:r>
            <a:endParaRPr sz="1600">
              <a:solidFill>
                <a:srgbClr val="FF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○"/>
            </a:pPr>
            <a:r>
              <a:rPr lang="en" sz="1400">
                <a:solidFill>
                  <a:srgbClr val="FF0000"/>
                </a:solidFill>
              </a:rPr>
              <a:t>S</a:t>
            </a:r>
            <a:r>
              <a:rPr lang="en" sz="1400">
                <a:solidFill>
                  <a:srgbClr val="FF0000"/>
                </a:solidFill>
              </a:rPr>
              <a:t>eborrheic Keratosis </a:t>
            </a:r>
            <a:r>
              <a:rPr lang="en" sz="600">
                <a:solidFill>
                  <a:srgbClr val="FF0000"/>
                </a:solidFill>
              </a:rPr>
              <a:t>(bottom)</a:t>
            </a:r>
            <a:endParaRPr sz="1400">
              <a:solidFill>
                <a:srgbClr val="FF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600"/>
              <a:t>Dataset being utilized (2750 images of the three outcomes) : </a:t>
            </a: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https://www.kaggle.com/wanderdust/skin-lesion-analysis-toward-melanoma-detection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076" y="1307849"/>
            <a:ext cx="2067750" cy="11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5075" y="2571756"/>
            <a:ext cx="2067749" cy="116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534" y="3837225"/>
            <a:ext cx="2118826" cy="11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r>
              <a:rPr b="1" i="1" lang="en" sz="4000">
                <a:highlight>
                  <a:srgbClr val="FF0000"/>
                </a:highlight>
              </a:rPr>
              <a:t>Intuitive Figure</a:t>
            </a:r>
            <a:r>
              <a:rPr b="1" i="1" lang="en" sz="4000">
                <a:solidFill>
                  <a:srgbClr val="FF0000"/>
                </a:solidFill>
                <a:highlight>
                  <a:srgbClr val="FF0000"/>
                </a:highlight>
              </a:rPr>
              <a:t>.</a:t>
            </a:r>
            <a:endParaRPr b="1" i="1" sz="4000">
              <a:highlight>
                <a:srgbClr val="FF0000"/>
              </a:highlight>
            </a:endParaRPr>
          </a:p>
        </p:txBody>
      </p:sp>
      <p:cxnSp>
        <p:nvCxnSpPr>
          <p:cNvPr id="172" name="Google Shape;172;p18"/>
          <p:cNvCxnSpPr>
            <a:stCxn id="173" idx="3"/>
            <a:endCxn id="174" idx="1"/>
          </p:cNvCxnSpPr>
          <p:nvPr/>
        </p:nvCxnSpPr>
        <p:spPr>
          <a:xfrm flipH="1" rot="10800000">
            <a:off x="2745601" y="2195676"/>
            <a:ext cx="865800" cy="85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" name="Google Shape;175;p18"/>
          <p:cNvCxnSpPr>
            <a:stCxn id="173" idx="3"/>
          </p:cNvCxnSpPr>
          <p:nvPr/>
        </p:nvCxnSpPr>
        <p:spPr>
          <a:xfrm>
            <a:off x="2745601" y="3051276"/>
            <a:ext cx="1142700" cy="100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525" y="1475338"/>
            <a:ext cx="1920949" cy="14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25" y="1490713"/>
            <a:ext cx="1292375" cy="140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5">
            <a:alphaModFix/>
          </a:blip>
          <a:srcRect b="0" l="39386" r="0" t="0"/>
          <a:stretch/>
        </p:blipFill>
        <p:spPr>
          <a:xfrm>
            <a:off x="337861" y="2058201"/>
            <a:ext cx="2407740" cy="19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6">
            <a:alphaModFix/>
          </a:blip>
          <a:srcRect b="0" l="8183" r="7712" t="0"/>
          <a:stretch/>
        </p:blipFill>
        <p:spPr>
          <a:xfrm>
            <a:off x="3888300" y="3051275"/>
            <a:ext cx="1759525" cy="209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8"/>
          <p:cNvCxnSpPr>
            <a:stCxn id="174" idx="3"/>
            <a:endCxn id="176" idx="1"/>
          </p:cNvCxnSpPr>
          <p:nvPr/>
        </p:nvCxnSpPr>
        <p:spPr>
          <a:xfrm>
            <a:off x="5532475" y="2195687"/>
            <a:ext cx="6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18"/>
          <p:cNvSpPr txBox="1"/>
          <p:nvPr/>
        </p:nvSpPr>
        <p:spPr>
          <a:xfrm rot="-2700000">
            <a:off x="2722991" y="2412383"/>
            <a:ext cx="996596" cy="4221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FFFF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Option 1</a:t>
            </a:r>
            <a:r>
              <a:rPr b="1" i="1" lang="en" sz="1100">
                <a:solidFill>
                  <a:srgbClr val="FF0000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1" sz="1100">
              <a:solidFill>
                <a:srgbClr val="FF0000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 rot="2549927">
            <a:off x="2818705" y="3406183"/>
            <a:ext cx="996485" cy="4223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FFFF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Option 2</a:t>
            </a:r>
            <a:endParaRPr b="1" i="1" sz="1100">
              <a:solidFill>
                <a:srgbClr val="FF0000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7">
            <a:alphaModFix/>
          </a:blip>
          <a:srcRect b="21716" l="32281" r="38044" t="17725"/>
          <a:stretch/>
        </p:blipFill>
        <p:spPr>
          <a:xfrm>
            <a:off x="4303225" y="3354425"/>
            <a:ext cx="628823" cy="8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 rotWithShape="1">
          <a:blip r:embed="rId8">
            <a:alphaModFix/>
          </a:blip>
          <a:srcRect b="0" l="11514" r="14815" t="0"/>
          <a:stretch/>
        </p:blipFill>
        <p:spPr>
          <a:xfrm>
            <a:off x="7531450" y="1804063"/>
            <a:ext cx="1523361" cy="9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9">
            <a:alphaModFix/>
          </a:blip>
          <a:srcRect b="25424" l="10614" r="10409" t="26378"/>
          <a:stretch/>
        </p:blipFill>
        <p:spPr>
          <a:xfrm rot="3553404">
            <a:off x="8299847" y="2281053"/>
            <a:ext cx="89151" cy="3061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/>
          <p:nvPr/>
        </p:nvSpPr>
        <p:spPr>
          <a:xfrm>
            <a:off x="4344500" y="3537500"/>
            <a:ext cx="546300" cy="607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4116050" y="4293400"/>
            <a:ext cx="10032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Early-Stage Melanoma Detected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‼️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4300" y="3429225"/>
            <a:ext cx="2672674" cy="133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18"/>
          <p:cNvCxnSpPr>
            <a:endCxn id="186" idx="1"/>
          </p:cNvCxnSpPr>
          <p:nvPr/>
        </p:nvCxnSpPr>
        <p:spPr>
          <a:xfrm flipH="1" rot="10800000">
            <a:off x="5297300" y="4097387"/>
            <a:ext cx="9870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18"/>
          <p:cNvSpPr/>
          <p:nvPr/>
        </p:nvSpPr>
        <p:spPr>
          <a:xfrm rot="-661027">
            <a:off x="7946238" y="2246955"/>
            <a:ext cx="55949" cy="148763"/>
          </a:xfrm>
          <a:prstGeom prst="lightningBol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 rot="-2527750">
            <a:off x="8094583" y="2258782"/>
            <a:ext cx="72003" cy="65872"/>
          </a:xfrm>
          <a:prstGeom prst="teardrop">
            <a:avLst>
              <a:gd fmla="val 200000" name="adj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highlight>
                  <a:srgbClr val="FF0000"/>
                </a:highlight>
              </a:rPr>
              <a:t>References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195" name="Google Shape;19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Glazer AM, Winkelmann RR, Farberg AS, Rigel DS. Analysis of Trends in US Melanoma Incidence and Mortality. JAMA Dermatol. 2017;153(2):225. doi:10.1001/jamadermatol.2016.4512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American Cancer Society. What Is Melanoma Skin Cancer? | What Is Melanoma? Published August 14, 2019. Accessed October 11, 2020.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https://www.cancer.org/cancer/melanoma-skin-cancer/about/what-is-melanoma.html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Melanoma - Symptoms and causes. Mayo Clinic. Accessed October 11, 2020.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https://www.mayoclinic.org/diseases-conditions/melanoma/symptoms-causes/syc-20374884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Esteva A, Kuprel B, Novoa RA, et al. Dermatologist-level classification of skin cancer with deep neural networks. Nature. 2017;542(7639):115-118. doi:10.1038/nature21056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Chan S, Reddy V, Myers B, Thibodeaux Q, Brownstone N, Liao W. Machine Learning in Dermatology: Current Applications, Opportunities, and Limitations. Dermatol Ther. 2020;10(3):365-386. doi:10.1007/s13555-020-00372-0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highlight>
                  <a:srgbClr val="FF0000"/>
                </a:highlight>
              </a:rPr>
              <a:t>References</a:t>
            </a:r>
            <a:endParaRPr b="1" i="1" sz="4000">
              <a:highlight>
                <a:srgbClr val="FF0000"/>
              </a:highlight>
            </a:endParaRPr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 startAt="6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Ray R, Abdullah AA, Mallick DK, Ranjan Dash S. Classification of Benign and Malignant Breast Cancer using Supervised Machine Learning Algorithms Based on Image and Numeric Datasets. J Phys Conf Ser. 2019;1372:012062. doi:10.1088/1742-6596/1372/1/012062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 startAt="6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Dhahri H, Al Maghayreh E, Mahmood A, Elkilani W, Faisal Nagi M. Automated Breast Cancer Diagnosis Based on Machine Learning Algorithms. Journal of Healthcare Engineering. doi:https://doi.org/10.1155/2019/4253641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 startAt="6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Genomic Classification of Cutaneous Melanoma. Cell. 2015;161(7):1681-1696. doi:10.1016/j.cell.2015.05.044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